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66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FCF"/>
    <a:srgbClr val="C198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D5EC-DD53-412D-8972-D6E56BFD072F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6C1A-4C3C-472E-A1EB-93F84826A8D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35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D5EC-DD53-412D-8972-D6E56BFD072F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6C1A-4C3C-472E-A1EB-93F84826A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7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D5EC-DD53-412D-8972-D6E56BFD072F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6C1A-4C3C-472E-A1EB-93F84826A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372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D5EC-DD53-412D-8972-D6E56BFD072F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6C1A-4C3C-472E-A1EB-93F84826A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514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D5EC-DD53-412D-8972-D6E56BFD072F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6C1A-4C3C-472E-A1EB-93F84826A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87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D5EC-DD53-412D-8972-D6E56BFD072F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6C1A-4C3C-472E-A1EB-93F84826A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254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D5EC-DD53-412D-8972-D6E56BFD072F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6C1A-4C3C-472E-A1EB-93F84826A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649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D5EC-DD53-412D-8972-D6E56BFD072F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6C1A-4C3C-472E-A1EB-93F84826A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562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D5EC-DD53-412D-8972-D6E56BFD072F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6C1A-4C3C-472E-A1EB-93F84826A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670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D5EC-DD53-412D-8972-D6E56BFD072F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6C1A-4C3C-472E-A1EB-93F84826A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762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D5EC-DD53-412D-8972-D6E56BFD072F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6C1A-4C3C-472E-A1EB-93F84826A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472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D5EC-DD53-412D-8972-D6E56BFD072F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C6C1A-4C3C-472E-A1EB-93F84826A8D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473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23819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Художественное чтение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как способ позитивной социализации дошкольников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643314"/>
            <a:ext cx="8034686" cy="178595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«Чтение книг – тропинка, по которой умелый, умный, думающий воспитатель находит путь к сердцу ребёнка»</a:t>
            </a:r>
          </a:p>
          <a:p>
            <a:pPr algn="r"/>
            <a:endParaRPr lang="ru-RU" sz="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В.А.Сухомлинский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305800" cy="15841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После проведения досуга – рефлексия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Социологические исследования выявили негативные тенденции в сфере культуры современного общества: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Стремительные изменения структуры разговорной и письменной речи, преобладание агрессивно-примитивной окраски (чему способствует часто неконтролируемый просмотр негативного интернет 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тв-контента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), снижение грамотности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Негативные изменения уровня бытовой культуры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Частичная или полная потеря интереса к чтению у детей и подростков, замена  чтения худ. произведений просмотрами  не всегда достоверных экранизаций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 как следствие неспособность анализировать  обстоятельства, события, образы. </a:t>
            </a:r>
          </a:p>
          <a:p>
            <a:endParaRPr lang="ru-RU" sz="2200" dirty="0" smtClean="0"/>
          </a:p>
          <a:p>
            <a:endParaRPr lang="ru-RU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Задачи художественного чтения: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060848"/>
            <a:ext cx="87484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F5FCF"/>
                </a:solidFill>
              </a:rPr>
              <a:t>-Дать </a:t>
            </a:r>
            <a:r>
              <a:rPr lang="ru-RU" sz="2800" b="1" dirty="0" smtClean="0">
                <a:solidFill>
                  <a:srgbClr val="9F5FCF"/>
                </a:solidFill>
              </a:rPr>
              <a:t>образец грамотной речи</a:t>
            </a:r>
          </a:p>
          <a:p>
            <a:r>
              <a:rPr lang="ru-RU" sz="2800" b="1" dirty="0" smtClean="0">
                <a:solidFill>
                  <a:srgbClr val="9F5FCF"/>
                </a:solidFill>
              </a:rPr>
              <a:t>- Способствовать </a:t>
            </a:r>
            <a:r>
              <a:rPr lang="ru-RU" sz="2800" b="1" dirty="0" smtClean="0">
                <a:solidFill>
                  <a:srgbClr val="9F5FCF"/>
                </a:solidFill>
              </a:rPr>
              <a:t>формированию у детей эмоционального восприятия </a:t>
            </a:r>
            <a:r>
              <a:rPr lang="ru-RU" sz="2800" b="1" dirty="0" err="1" smtClean="0">
                <a:solidFill>
                  <a:srgbClr val="9F5FCF"/>
                </a:solidFill>
              </a:rPr>
              <a:t>худож.литературы</a:t>
            </a:r>
            <a:endParaRPr lang="ru-RU" sz="2800" b="1" dirty="0" smtClean="0">
              <a:solidFill>
                <a:srgbClr val="9F5FCF"/>
              </a:solidFill>
            </a:endParaRPr>
          </a:p>
          <a:p>
            <a:r>
              <a:rPr lang="ru-RU" sz="2800" b="1" dirty="0" smtClean="0">
                <a:solidFill>
                  <a:srgbClr val="9F5FCF"/>
                </a:solidFill>
              </a:rPr>
              <a:t>- Учить </a:t>
            </a:r>
            <a:r>
              <a:rPr lang="ru-RU" sz="2800" b="1" dirty="0" smtClean="0">
                <a:solidFill>
                  <a:srgbClr val="9F5FCF"/>
                </a:solidFill>
              </a:rPr>
              <a:t>анализировать обстоятельства, образы, события, делать выводы</a:t>
            </a:r>
          </a:p>
          <a:p>
            <a:r>
              <a:rPr lang="ru-RU" sz="2800" b="1" dirty="0" smtClean="0">
                <a:solidFill>
                  <a:srgbClr val="9F5FCF"/>
                </a:solidFill>
              </a:rPr>
              <a:t>- Вызывать </a:t>
            </a:r>
            <a:r>
              <a:rPr lang="ru-RU" sz="2800" b="1" dirty="0" smtClean="0">
                <a:solidFill>
                  <a:srgbClr val="9F5FCF"/>
                </a:solidFill>
              </a:rPr>
              <a:t>интерес к чтению, воспитывать будущих читателей</a:t>
            </a:r>
            <a:endParaRPr lang="ru-RU" sz="2800" b="1" dirty="0">
              <a:solidFill>
                <a:srgbClr val="9F5FC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93896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Формы художественного чтения в </a:t>
            </a:r>
            <a:r>
              <a:rPr lang="ru-RU" sz="3600" b="1" dirty="0" smtClean="0">
                <a:solidFill>
                  <a:srgbClr val="7030A0"/>
                </a:solidFill>
              </a:rPr>
              <a:t>ДОУ</a:t>
            </a:r>
            <a:r>
              <a:rPr lang="ru-RU" sz="4000" b="1" dirty="0" smtClean="0">
                <a:solidFill>
                  <a:srgbClr val="7030A0"/>
                </a:solidFill>
              </a:rPr>
              <a:t>: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314327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Ежедневное чтение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Театрализованное чтение</a:t>
            </a: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Онлайн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формат для обучения художественному чтению родителей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Структура работы над театрализованным чтением: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214710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Подготовительный этап: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Выбор произведения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Оборудование  локации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Подбор атрибутов, звукового сопровождения, элементов костюма и т.д.</a:t>
            </a:r>
          </a:p>
          <a:p>
            <a:pPr marL="514350" indent="-514350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Непосредственно чтение</a:t>
            </a:r>
          </a:p>
          <a:p>
            <a:pPr marL="514350" indent="-514350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Рефлексия</a:t>
            </a:r>
            <a:endParaRPr lang="ru-RU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Критерии выбора произведения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Произведение должно: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соответствовать возрастным особенностям детей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учитывать индивидуальные особенности детей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отвечать детской инициативе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вызывать интерес у детей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соответствовать тематике текущей ОД, либо решать насущные (или соответствующие возрасту) социально-коммуникативные ситуации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нравиться самому читающему взрослому (также взрослый должен предварительно продумать, какие у детей могут возникнуть вопросы)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может быть рекомендовано рабочей программой группы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Выбор локации, атрибутов, </a:t>
            </a:r>
            <a:r>
              <a:rPr lang="ru-RU" b="1" i="1" dirty="0" err="1" smtClean="0">
                <a:solidFill>
                  <a:srgbClr val="7030A0"/>
                </a:solidFill>
              </a:rPr>
              <a:t>муз.сопровождения</a:t>
            </a:r>
            <a:r>
              <a:rPr lang="ru-RU" b="1" i="1" dirty="0" smtClean="0">
                <a:solidFill>
                  <a:srgbClr val="7030A0"/>
                </a:solidFill>
              </a:rPr>
              <a:t>, иллюстраций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9F5FCF"/>
                </a:solidFill>
              </a:rPr>
              <a:t>Локация:</a:t>
            </a:r>
            <a:r>
              <a:rPr lang="ru-RU" b="1" dirty="0" smtClean="0"/>
              <a:t> -удобство</a:t>
            </a:r>
          </a:p>
          <a:p>
            <a:pPr lvl="0"/>
            <a:r>
              <a:rPr lang="ru-RU" b="1" dirty="0" smtClean="0"/>
              <a:t>                   - функциональность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3488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b="1" dirty="0" smtClean="0">
              <a:solidFill>
                <a:srgbClr val="9F5FCF"/>
              </a:solidFill>
            </a:endParaRPr>
          </a:p>
          <a:p>
            <a:pPr lvl="0"/>
            <a:r>
              <a:rPr lang="ru-RU" b="1" dirty="0" smtClean="0">
                <a:solidFill>
                  <a:srgbClr val="9F5FCF"/>
                </a:solidFill>
              </a:rPr>
              <a:t>Атрибуты:   -</a:t>
            </a:r>
            <a:r>
              <a:rPr lang="ru-RU" b="1" dirty="0" smtClean="0"/>
              <a:t>достаточное количество</a:t>
            </a:r>
          </a:p>
          <a:p>
            <a:pPr lvl="0"/>
            <a:r>
              <a:rPr lang="ru-RU" b="1" dirty="0" smtClean="0"/>
              <a:t>                      -понятны, просты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3356992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F5FCF"/>
                </a:solidFill>
              </a:rPr>
              <a:t>Звуковое сопровождение (шумовое, инструментальное, вокальное)</a:t>
            </a:r>
          </a:p>
          <a:p>
            <a:pPr lvl="0"/>
            <a:r>
              <a:rPr lang="ru-RU" b="1" dirty="0" smtClean="0"/>
              <a:t>                    -в начале/в конце</a:t>
            </a:r>
          </a:p>
          <a:p>
            <a:pPr lvl="0"/>
            <a:r>
              <a:rPr lang="ru-RU" b="1" dirty="0" smtClean="0"/>
              <a:t>                   - педагог/ </a:t>
            </a:r>
            <a:r>
              <a:rPr lang="ru-RU" b="1" dirty="0" err="1" smtClean="0"/>
              <a:t>педагог</a:t>
            </a:r>
            <a:r>
              <a:rPr lang="ru-RU" b="1" dirty="0" smtClean="0"/>
              <a:t> + дети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4437112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9F5FCF"/>
                </a:solidFill>
              </a:rPr>
              <a:t>Иллюстрации: </a:t>
            </a:r>
            <a:r>
              <a:rPr lang="ru-RU" b="1" dirty="0" smtClean="0"/>
              <a:t>- удобный размер</a:t>
            </a:r>
          </a:p>
          <a:p>
            <a:pPr lvl="0"/>
            <a:r>
              <a:rPr lang="ru-RU" b="1" dirty="0" smtClean="0"/>
              <a:t>                           - соответствующий тексту момент 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Valentina\Desktop\презентация 5.jpg"/>
          <p:cNvPicPr/>
          <p:nvPr/>
        </p:nvPicPr>
        <p:blipFill>
          <a:blip r:embed="rId2" cstate="print"/>
          <a:srcRect t="18662"/>
          <a:stretch>
            <a:fillRect/>
          </a:stretch>
        </p:blipFill>
        <p:spPr bwMode="auto">
          <a:xfrm>
            <a:off x="500034" y="428604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C:\Users\Valentina\Desktop\презентация 1.jpg"/>
          <p:cNvPicPr/>
          <p:nvPr/>
        </p:nvPicPr>
        <p:blipFill>
          <a:blip r:embed="rId3" cstate="print"/>
          <a:srcRect t="3494" b="10721"/>
          <a:stretch>
            <a:fillRect/>
          </a:stretch>
        </p:blipFill>
        <p:spPr bwMode="auto">
          <a:xfrm>
            <a:off x="3286116" y="428604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 descr="C:\Users\Valentina\Desktop\презентация 2.jpg"/>
          <p:cNvPicPr/>
          <p:nvPr/>
        </p:nvPicPr>
        <p:blipFill>
          <a:blip r:embed="rId4" cstate="print"/>
          <a:srcRect t="7706" b="11380"/>
          <a:stretch>
            <a:fillRect/>
          </a:stretch>
        </p:blipFill>
        <p:spPr bwMode="auto">
          <a:xfrm>
            <a:off x="6000760" y="428604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Рисунок 13" descr="C:\Users\Valentina\Desktop\презентация 3.jpg"/>
          <p:cNvPicPr/>
          <p:nvPr/>
        </p:nvPicPr>
        <p:blipFill>
          <a:blip r:embed="rId5" cstate="print"/>
          <a:srcRect t="5170" b="12753"/>
          <a:stretch>
            <a:fillRect/>
          </a:stretch>
        </p:blipFill>
        <p:spPr bwMode="auto">
          <a:xfrm>
            <a:off x="2000232" y="3786190"/>
            <a:ext cx="22145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5" name="Рисунок 14" descr="C:\Users\Valentina\Desktop\презентация 4.jpg"/>
          <p:cNvPicPr/>
          <p:nvPr/>
        </p:nvPicPr>
        <p:blipFill>
          <a:blip r:embed="rId6" cstate="print"/>
          <a:srcRect t="2996" b="13959"/>
          <a:stretch>
            <a:fillRect/>
          </a:stretch>
        </p:blipFill>
        <p:spPr bwMode="auto">
          <a:xfrm>
            <a:off x="4929190" y="3786190"/>
            <a:ext cx="228601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Прямоугольник 6"/>
          <p:cNvSpPr/>
          <p:nvPr/>
        </p:nvSpPr>
        <p:spPr>
          <a:xfrm>
            <a:off x="428596" y="2928934"/>
            <a:ext cx="75935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«Сказка о рыбаке и рыбке»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Требования к чтению: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21471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Внятность речи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Выразительность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Эмоциональность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Акцентирование важных смысловых моментов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Параллельные разъяснения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powerpointbase.com-898</Template>
  <TotalTime>132</TotalTime>
  <Words>319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Художественное чтение  как способ позитивной социализации дошкольников</vt:lpstr>
      <vt:lpstr>Слайд 2</vt:lpstr>
      <vt:lpstr>Задачи художественного чтения:</vt:lpstr>
      <vt:lpstr>Формы художественного чтения в ДОУ:</vt:lpstr>
      <vt:lpstr>Структура работы над театрализованным чтением:</vt:lpstr>
      <vt:lpstr>Критерии выбора произведения</vt:lpstr>
      <vt:lpstr>Выбор локации, атрибутов, муз.сопровождения, иллюстраций</vt:lpstr>
      <vt:lpstr>Слайд 8</vt:lpstr>
      <vt:lpstr>Требования к чтению:</vt:lpstr>
      <vt:lpstr>После проведения досуга – рефлексия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Художественное чтение  как способ позитивной социализации дошкольников</dc:title>
  <dc:creator>Зоя</dc:creator>
  <cp:lastModifiedBy>Зоя</cp:lastModifiedBy>
  <cp:revision>18</cp:revision>
  <dcterms:created xsi:type="dcterms:W3CDTF">2021-11-26T07:38:25Z</dcterms:created>
  <dcterms:modified xsi:type="dcterms:W3CDTF">2022-04-01T19:04:57Z</dcterms:modified>
</cp:coreProperties>
</file>