
<file path=[Content_Types].xml><?xml version="1.0" encoding="utf-8"?>
<Types xmlns="http://schemas.openxmlformats.org/package/2006/content-types">
  <Default Extension="png" ContentType="image/png"/>
  <Default Extension="bin" ContentType="application/vnd.ms-office.vbaPro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70" r:id="rId3"/>
    <p:sldId id="259" r:id="rId4"/>
    <p:sldId id="263" r:id="rId5"/>
    <p:sldId id="260" r:id="rId6"/>
    <p:sldId id="262" r:id="rId7"/>
    <p:sldId id="258" r:id="rId8"/>
    <p:sldId id="267" r:id="rId9"/>
    <p:sldId id="264" r:id="rId10"/>
    <p:sldId id="266" r:id="rId11"/>
    <p:sldId id="261" r:id="rId12"/>
    <p:sldId id="268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CE3"/>
    <a:srgbClr val="FF6600"/>
    <a:srgbClr val="CC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509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06/relationships/vbaProject" Target="vbaProject.bin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C5C818D-78BA-488F-90D6-7B4A660A2D6D}" type="datetimeFigureOut">
              <a:rPr lang="ru-RU"/>
              <a:pPr>
                <a:defRPr/>
              </a:pPr>
              <a:t>30.09.2023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142F275-8D09-4F41-8635-C4041679F9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ADD5-04DB-4A84-BFD2-604EA4917B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B7704-EEED-4907-91C8-119AA204E3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A6603-F384-4E00-8471-6F62827585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59173-70C3-4584-9CB8-6ECBBA269C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604E-2C53-4F8F-A71C-FBAE780206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CBC52-7657-4E76-ACE7-D79A323610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4D921-29BD-441F-B429-56D5C46494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E26D8-F605-4C3A-8306-E2F4AB22E1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12FDA-736A-4CEC-A2C6-C47EF937C7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C870A-1CD2-4716-B37B-B6FE486B5C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78541-FD36-4011-8CFC-242B37352B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61BBC7B-4B10-43A5-9054-7603384782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12" Type="http://schemas.microsoft.com/office/2007/relationships/hdphoto" Target="../media/hdphoto1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80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microsoft.com/office/2007/relationships/hdphoto" Target="../media/hdphoto9.wdp"/><Relationship Id="rId5" Type="http://schemas.openxmlformats.org/officeDocument/2006/relationships/image" Target="../media/image34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40.png"/><Relationship Id="rId3" Type="http://schemas.openxmlformats.org/officeDocument/2006/relationships/image" Target="../media/image55.png"/><Relationship Id="rId7" Type="http://schemas.microsoft.com/office/2007/relationships/hdphoto" Target="../media/hdphoto11.wdp"/><Relationship Id="rId12" Type="http://schemas.openxmlformats.org/officeDocument/2006/relationships/image" Target="../media/image59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microsoft.com/office/2007/relationships/hdphoto" Target="../media/hdphoto13.wdp"/><Relationship Id="rId5" Type="http://schemas.openxmlformats.org/officeDocument/2006/relationships/audio" Target="../media/audio1.wav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23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488467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chemeClr val="bg1"/>
                </a:solidFill>
                <a:latin typeface="Segoe Script" pitchFamily="66" charset="0"/>
                <a:cs typeface="MV Boli" pitchFamily="2" charset="0"/>
              </a:rPr>
              <a:t>белого </a:t>
            </a:r>
            <a:r>
              <a:rPr lang="ru-RU" sz="2400" b="1" dirty="0">
                <a:solidFill>
                  <a:schemeClr val="bg1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69" y="13083"/>
            <a:ext cx="2369082" cy="2263789"/>
          </a:xfrm>
          <a:prstGeom prst="rect">
            <a:avLst/>
          </a:prstGeom>
        </p:spPr>
      </p:pic>
      <p:pic>
        <p:nvPicPr>
          <p:cNvPr id="4" name="флажок" descr="https://www.clipartmax.com/png/full/114-1148526_push-pin-icon-file-map-flag-pin-png.png">
            <a:hlinkClick r:id="" action="ppaction://noaction">
              <a:snd r:embed="rId3" name="suction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 r="16469"/>
          <a:stretch/>
        </p:blipFill>
        <p:spPr bwMode="auto">
          <a:xfrm rot="18934570">
            <a:off x="5260857" y="4025953"/>
            <a:ext cx="1214573" cy="121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ва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395" r="7409"/>
          <a:stretch/>
        </p:blipFill>
        <p:spPr>
          <a:xfrm>
            <a:off x="4543107" y="4869160"/>
            <a:ext cx="1183008" cy="1463796"/>
          </a:xfrm>
          <a:prstGeom prst="rect">
            <a:avLst/>
          </a:prstGeom>
        </p:spPr>
      </p:pic>
      <p:pic>
        <p:nvPicPr>
          <p:cNvPr id="6" name="кися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42" y="4438339"/>
            <a:ext cx="1485803" cy="2198019"/>
          </a:xfrm>
          <a:prstGeom prst="rect">
            <a:avLst/>
          </a:prstGeom>
        </p:spPr>
      </p:pic>
      <p:pic>
        <p:nvPicPr>
          <p:cNvPr id="7" name="снеговик">
            <a:hlinkClick r:id="" action="ppaction://noaction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605483"/>
            <a:ext cx="1918664" cy="2165692"/>
          </a:xfrm>
          <a:prstGeom prst="rect">
            <a:avLst/>
          </a:prstGeom>
        </p:spPr>
      </p:pic>
      <p:pic>
        <p:nvPicPr>
          <p:cNvPr id="8" name="миш белый">
            <a:hlinkClick r:id="" action="ppaction://noaction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76" y="3965914"/>
            <a:ext cx="2536786" cy="2805261"/>
          </a:xfrm>
          <a:prstGeom prst="rect">
            <a:avLst/>
          </a:prstGeom>
        </p:spPr>
      </p:pic>
      <p:pic>
        <p:nvPicPr>
          <p:cNvPr id="9" name="зайка">
            <a:hlinkClick r:id="" action="ppaction://noaction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79" y="4538600"/>
            <a:ext cx="1441727" cy="2097758"/>
          </a:xfrm>
          <a:prstGeom prst="rect">
            <a:avLst/>
          </a:prstGeom>
        </p:spPr>
      </p:pic>
      <p:pic>
        <p:nvPicPr>
          <p:cNvPr id="10" name="облако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284">
            <a:off x="199633" y="848364"/>
            <a:ext cx="1814743" cy="1078775"/>
          </a:xfrm>
          <a:prstGeom prst="rect">
            <a:avLst/>
          </a:prstGeom>
        </p:spPr>
      </p:pic>
      <p:pic>
        <p:nvPicPr>
          <p:cNvPr id="11" name="облако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728">
            <a:off x="4601106" y="1298803"/>
            <a:ext cx="1814743" cy="1078775"/>
          </a:xfrm>
          <a:prstGeom prst="rect">
            <a:avLst/>
          </a:prstGeom>
        </p:spPr>
      </p:pic>
      <p:pic>
        <p:nvPicPr>
          <p:cNvPr id="12" name="змей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448" flipH="1">
            <a:off x="2459371" y="1219973"/>
            <a:ext cx="1850035" cy="1952544"/>
          </a:xfrm>
          <a:prstGeom prst="rect">
            <a:avLst/>
          </a:prstGeom>
        </p:spPr>
      </p:pic>
      <p:pic>
        <p:nvPicPr>
          <p:cNvPr id="13" name="жуч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293">
            <a:off x="904590" y="2618151"/>
            <a:ext cx="722957" cy="742924"/>
          </a:xfrm>
          <a:prstGeom prst="rect">
            <a:avLst/>
          </a:prstGeom>
        </p:spPr>
      </p:pic>
      <p:pic>
        <p:nvPicPr>
          <p:cNvPr id="14" name="бабкор">
            <a:hlinkClick r:id="" action="ppaction://noaction">
              <a:snd r:embed="rId3" name="suction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182" flipH="1">
            <a:off x="6461694" y="2686461"/>
            <a:ext cx="1455863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2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7299" y="260648"/>
            <a:ext cx="5942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C6600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CC6600"/>
                </a:solidFill>
                <a:latin typeface="Segoe Script" pitchFamily="66" charset="0"/>
                <a:cs typeface="MV Boli" pitchFamily="2" charset="0"/>
              </a:rPr>
              <a:t>коричневого </a:t>
            </a:r>
            <a:r>
              <a:rPr lang="ru-RU" sz="2400" b="1" dirty="0">
                <a:solidFill>
                  <a:srgbClr val="CC6600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4" name="радуга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608">
            <a:off x="-276720" y="901770"/>
            <a:ext cx="4544553" cy="2442697"/>
          </a:xfrm>
          <a:prstGeom prst="rect">
            <a:avLst/>
          </a:prstGeom>
        </p:spPr>
      </p:pic>
      <p:pic>
        <p:nvPicPr>
          <p:cNvPr id="6" name="медв">
            <a:hlinkClick r:id="" action="ppaction://noaction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5" y="3573016"/>
            <a:ext cx="2684030" cy="3474147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623"/>
            <a:ext cx="2677485" cy="2446787"/>
          </a:xfrm>
          <a:prstGeom prst="rect">
            <a:avLst/>
          </a:prstGeom>
        </p:spPr>
      </p:pic>
      <p:pic>
        <p:nvPicPr>
          <p:cNvPr id="8" name="мур">
            <a:hlinkClick r:id="" action="ppaction://noaction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136" flipH="1">
            <a:off x="3021096" y="4316265"/>
            <a:ext cx="661709" cy="966053"/>
          </a:xfrm>
          <a:prstGeom prst="rect">
            <a:avLst/>
          </a:prstGeom>
        </p:spPr>
      </p:pic>
      <p:pic>
        <p:nvPicPr>
          <p:cNvPr id="9" name="щен">
            <a:hlinkClick r:id="" action="ppaction://noaction">
              <a:snd r:embed="rId4" name="chimes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14188" b="3200"/>
          <a:stretch/>
        </p:blipFill>
        <p:spPr>
          <a:xfrm flipH="1">
            <a:off x="6909990" y="4118116"/>
            <a:ext cx="2054497" cy="2516759"/>
          </a:xfrm>
          <a:prstGeom prst="rect">
            <a:avLst/>
          </a:prstGeom>
        </p:spPr>
      </p:pic>
      <p:pic>
        <p:nvPicPr>
          <p:cNvPr id="10" name="соб воз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11072">
            <a:off x="3883879" y="741082"/>
            <a:ext cx="1346805" cy="1340949"/>
          </a:xfrm>
          <a:prstGeom prst="rect">
            <a:avLst/>
          </a:prstGeom>
        </p:spPr>
      </p:pic>
      <p:pic>
        <p:nvPicPr>
          <p:cNvPr id="11" name="белый">
            <a:hlinkClick r:id="" action="ppaction://noaction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891" y="5085184"/>
            <a:ext cx="1097593" cy="1596597"/>
          </a:xfrm>
          <a:prstGeom prst="rect">
            <a:avLst/>
          </a:prstGeom>
        </p:spPr>
      </p:pic>
      <p:pic>
        <p:nvPicPr>
          <p:cNvPr id="12" name="мухомор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 rotWithShape="1">
          <a:blip r:embed="rId12"/>
          <a:srcRect r="5842"/>
          <a:stretch/>
        </p:blipFill>
        <p:spPr>
          <a:xfrm>
            <a:off x="5580112" y="5209380"/>
            <a:ext cx="1329879" cy="1595028"/>
          </a:xfrm>
          <a:prstGeom prst="rect">
            <a:avLst/>
          </a:prstGeom>
        </p:spPr>
      </p:pic>
      <p:pic>
        <p:nvPicPr>
          <p:cNvPr id="13" name="грибо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1963" y="5240110"/>
            <a:ext cx="1599979" cy="1596597"/>
          </a:xfrm>
          <a:prstGeom prst="rect">
            <a:avLst/>
          </a:prstGeom>
        </p:spPr>
      </p:pic>
      <p:pic>
        <p:nvPicPr>
          <p:cNvPr id="14" name="сова">
            <a:hlinkClick r:id="" action="ppaction://noaction">
              <a:snd r:embed="rId4" name="chimes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96507">
            <a:off x="4687221" y="2404137"/>
            <a:ext cx="3198979" cy="20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" action="ppaction://hlinkshowjump?jump=endshow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1" y="169615"/>
            <a:ext cx="7056784" cy="6118659"/>
          </a:xfrm>
          <a:prstGeom prst="rect">
            <a:avLst/>
          </a:prstGeom>
        </p:spPr>
      </p:pic>
      <p:sp>
        <p:nvSpPr>
          <p:cNvPr id="3" name="Прямоугольник 2">
            <a:hlinkClick r:id="" action="ppaction://hlinkshowjump?jump=endshow" highlightClick="1">
              <a:snd r:embed="rId2" name="applause.wav"/>
            </a:hlinkClick>
          </p:cNvPr>
          <p:cNvSpPr/>
          <p:nvPr/>
        </p:nvSpPr>
        <p:spPr>
          <a:xfrm>
            <a:off x="3203848" y="2636912"/>
            <a:ext cx="30963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МОЛОДЕЦ!</a:t>
            </a:r>
            <a:endParaRPr lang="ru-RU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44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88840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var(--bs-font-sans-serif)"/>
              </a:rPr>
              <a:t>Цель</a:t>
            </a:r>
            <a:r>
              <a:rPr lang="ru-RU" sz="1600" dirty="0" smtClean="0">
                <a:solidFill>
                  <a:srgbClr val="212529"/>
                </a:solidFill>
                <a:latin typeface="var(--bs-font-sans-serif)"/>
              </a:rPr>
              <a:t>: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 закреплять с детьми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знание цветов.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var(--bs-font-sans-serif)"/>
              </a:rPr>
              <a:t>Задачи: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- учить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детей правильно определять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и называть основные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цвета, устанавливать соответствие между цветом и предметом-носителем цвета;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- развивать зрительное (сенсорное)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восприятие, мелкую моторику;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-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способствовать активизации познавательных процессов: мышление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, внимание,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память;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- воспитывать культуру игры (соблюдать правила, </a:t>
            </a:r>
            <a:r>
              <a:rPr lang="ru-RU" sz="1600" dirty="0" smtClean="0">
                <a:solidFill>
                  <a:srgbClr val="212529"/>
                </a:solidFill>
                <a:latin typeface="Arial" panose="020B0604020202020204" pitchFamily="34" charset="0"/>
              </a:rPr>
              <a:t>радоваться </a:t>
            </a:r>
            <a:r>
              <a:rPr lang="ru-RU" sz="1600" dirty="0">
                <a:solidFill>
                  <a:srgbClr val="212529"/>
                </a:solidFill>
                <a:latin typeface="Arial" panose="020B0604020202020204" pitchFamily="34" charset="0"/>
              </a:rPr>
              <a:t>успехам)</a:t>
            </a:r>
            <a:endParaRPr lang="ru-RU" sz="1600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81DCD7"/>
              </a:clrFrom>
              <a:clrTo>
                <a:srgbClr val="81DC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23938" r="20462" b="63463"/>
          <a:stretch/>
        </p:blipFill>
        <p:spPr>
          <a:xfrm>
            <a:off x="1187624" y="980728"/>
            <a:ext cx="5328592" cy="7200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4917" y="642174"/>
            <a:ext cx="7711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212529"/>
                </a:solidFill>
                <a:latin typeface="var(--bs-font-sans-serif)"/>
              </a:rPr>
              <a:t>Интерактивная развивающая игра для детей младшего дошкольного возраста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4917" y="4338975"/>
            <a:ext cx="7766806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var(--bs-font-sans-serif)"/>
              </a:rPr>
              <a:t>Как играть:</a:t>
            </a:r>
          </a:p>
          <a:p>
            <a:r>
              <a:rPr lang="ru-RU" sz="1400" dirty="0" smtClean="0">
                <a:latin typeface="var(--bs-font-sans-serif)"/>
              </a:rPr>
              <a:t>Рассмотрите предложенный на слайде образец цвета в виде цветной кляксы.</a:t>
            </a:r>
          </a:p>
          <a:p>
            <a:r>
              <a:rPr lang="ru-RU" sz="1400" dirty="0" smtClean="0">
                <a:latin typeface="var(--bs-font-sans-serif)"/>
              </a:rPr>
              <a:t>Найдите все соответствующие по цвету картинки, нажмите на них; при правильном ответе</a:t>
            </a:r>
            <a:br>
              <a:rPr lang="ru-RU" sz="1400" dirty="0" smtClean="0">
                <a:latin typeface="var(--bs-font-sans-serif)"/>
              </a:rPr>
            </a:br>
            <a:r>
              <a:rPr lang="ru-RU" sz="1400" dirty="0" smtClean="0">
                <a:latin typeface="var(--bs-font-sans-serif)"/>
              </a:rPr>
              <a:t>картинка покачается, при неправильном ответе она исчезнет.</a:t>
            </a:r>
          </a:p>
          <a:p>
            <a:r>
              <a:rPr lang="ru-RU" sz="1400" dirty="0" smtClean="0"/>
              <a:t>Для перехода на следующий слайд нажмите на цветную кляксу вверху экрана.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419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8205" y="260648"/>
            <a:ext cx="5400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FF0000"/>
                </a:solidFill>
                <a:latin typeface="Segoe Script" pitchFamily="66" charset="0"/>
                <a:cs typeface="MV Boli" pitchFamily="2" charset="0"/>
              </a:rPr>
              <a:t>красного </a:t>
            </a:r>
            <a:r>
              <a:rPr lang="ru-RU" sz="2400" b="1" dirty="0">
                <a:solidFill>
                  <a:srgbClr val="FF0000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82" y="-13132"/>
            <a:ext cx="2648599" cy="2296496"/>
          </a:xfrm>
          <a:prstGeom prst="rect">
            <a:avLst/>
          </a:prstGeom>
        </p:spPr>
      </p:pic>
      <p:pic>
        <p:nvPicPr>
          <p:cNvPr id="4" name="роза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1" y="3577569"/>
            <a:ext cx="2005766" cy="2665523"/>
          </a:xfrm>
          <a:prstGeom prst="rect">
            <a:avLst/>
          </a:prstGeom>
        </p:spPr>
      </p:pic>
      <p:pic>
        <p:nvPicPr>
          <p:cNvPr id="5" name="мак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59" y="3284984"/>
            <a:ext cx="1080202" cy="2887226"/>
          </a:xfrm>
          <a:prstGeom prst="rect">
            <a:avLst/>
          </a:prstGeom>
        </p:spPr>
      </p:pic>
      <p:pic>
        <p:nvPicPr>
          <p:cNvPr id="1026" name="флажок" descr="https://www.clipartmax.com/png/full/114-1148526_push-pin-icon-file-map-flag-pin-png.png">
            <a:hlinkClick r:id="" action="ppaction://noaction">
              <a:snd r:embed="rId3" name="chimes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 r="16469"/>
          <a:stretch/>
        </p:blipFill>
        <p:spPr bwMode="auto">
          <a:xfrm rot="19964755">
            <a:off x="3805928" y="4739360"/>
            <a:ext cx="1326175" cy="13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лн">
            <a:hlinkClick r:id="" action="ppaction://noaction">
              <a:snd r:embed="rId8" name="suction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4" y="1044561"/>
            <a:ext cx="2726039" cy="2477606"/>
          </a:xfrm>
          <a:prstGeom prst="rect">
            <a:avLst/>
          </a:prstGeom>
        </p:spPr>
      </p:pic>
      <p:pic>
        <p:nvPicPr>
          <p:cNvPr id="8" name="зая">
            <a:hlinkClick r:id="" action="ppaction://noaction">
              <a:snd r:embed="rId8" name="suction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95" y="3673635"/>
            <a:ext cx="2080299" cy="2818264"/>
          </a:xfrm>
          <a:prstGeom prst="rect">
            <a:avLst/>
          </a:prstGeom>
        </p:spPr>
      </p:pic>
      <p:pic>
        <p:nvPicPr>
          <p:cNvPr id="9" name="лиса">
            <a:hlinkClick r:id="" action="ppaction://noaction">
              <a:snd r:embed="rId8" name="suction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809" y="3933056"/>
            <a:ext cx="2016278" cy="2521506"/>
          </a:xfrm>
          <a:prstGeom prst="rect">
            <a:avLst/>
          </a:prstGeom>
        </p:spPr>
      </p:pic>
      <p:pic>
        <p:nvPicPr>
          <p:cNvPr id="12" name="бабкор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5017">
            <a:off x="688127" y="1011360"/>
            <a:ext cx="1885187" cy="14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936" y="260648"/>
            <a:ext cx="5261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00B050"/>
                </a:solidFill>
                <a:latin typeface="Segoe Script" pitchFamily="66" charset="0"/>
                <a:cs typeface="MV Boli" pitchFamily="2" charset="0"/>
              </a:rPr>
              <a:t>зелёного </a:t>
            </a:r>
            <a:r>
              <a:rPr lang="ru-RU" sz="2400" b="1" dirty="0">
                <a:solidFill>
                  <a:srgbClr val="00B050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99392"/>
            <a:ext cx="2657549" cy="2304256"/>
          </a:xfrm>
          <a:prstGeom prst="rect">
            <a:avLst/>
          </a:prstGeom>
        </p:spPr>
      </p:pic>
      <p:pic>
        <p:nvPicPr>
          <p:cNvPr id="4" name="ква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7" t="3395" r="7409"/>
          <a:stretch/>
        </p:blipFill>
        <p:spPr>
          <a:xfrm>
            <a:off x="3851918" y="4538580"/>
            <a:ext cx="1728193" cy="2138381"/>
          </a:xfrm>
          <a:prstGeom prst="rect">
            <a:avLst/>
          </a:prstGeom>
        </p:spPr>
      </p:pic>
      <p:pic>
        <p:nvPicPr>
          <p:cNvPr id="5" name="кро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3384376" cy="4170779"/>
          </a:xfrm>
          <a:prstGeom prst="rect">
            <a:avLst/>
          </a:prstGeom>
        </p:spPr>
      </p:pic>
      <p:pic>
        <p:nvPicPr>
          <p:cNvPr id="6" name="поп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21106"/>
          <a:stretch/>
        </p:blipFill>
        <p:spPr>
          <a:xfrm>
            <a:off x="7668344" y="4437112"/>
            <a:ext cx="1374899" cy="2192674"/>
          </a:xfrm>
          <a:prstGeom prst="rect">
            <a:avLst/>
          </a:prstGeom>
        </p:spPr>
      </p:pic>
      <p:pic>
        <p:nvPicPr>
          <p:cNvPr id="7" name="дерево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3" y="1484453"/>
            <a:ext cx="3427129" cy="4536678"/>
          </a:xfrm>
          <a:prstGeom prst="rect">
            <a:avLst/>
          </a:prstGeom>
        </p:spPr>
      </p:pic>
      <p:pic>
        <p:nvPicPr>
          <p:cNvPr id="8" name="стр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3" y="910464"/>
            <a:ext cx="1656184" cy="1002319"/>
          </a:xfrm>
          <a:prstGeom prst="rect">
            <a:avLst/>
          </a:prstGeom>
        </p:spPr>
      </p:pic>
      <p:pic>
        <p:nvPicPr>
          <p:cNvPr id="9" name="стрекоза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18" y="722313"/>
            <a:ext cx="1904421" cy="1414174"/>
          </a:xfrm>
          <a:prstGeom prst="rect">
            <a:avLst/>
          </a:prstGeom>
        </p:spPr>
      </p:pic>
      <p:pic>
        <p:nvPicPr>
          <p:cNvPr id="10" name="жуч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707" flipH="1">
            <a:off x="3866978" y="2779067"/>
            <a:ext cx="991489" cy="10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1632" y="332656"/>
            <a:ext cx="5402440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FFFF00"/>
                </a:solidFill>
                <a:latin typeface="Segoe Script" pitchFamily="66" charset="0"/>
                <a:cs typeface="MV Boli" pitchFamily="2" charset="0"/>
              </a:rPr>
              <a:t>жёлтого </a:t>
            </a:r>
            <a:r>
              <a:rPr lang="ru-RU" sz="2400" b="1" dirty="0">
                <a:solidFill>
                  <a:srgbClr val="FFFF00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2"/>
            <a:ext cx="2600995" cy="2255220"/>
          </a:xfrm>
          <a:prstGeom prst="rect">
            <a:avLst/>
          </a:prstGeom>
        </p:spPr>
      </p:pic>
      <p:pic>
        <p:nvPicPr>
          <p:cNvPr id="4" name="солн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44" y="566936"/>
            <a:ext cx="2561914" cy="2328438"/>
          </a:xfrm>
          <a:prstGeom prst="rect">
            <a:avLst/>
          </a:prstGeom>
        </p:spPr>
      </p:pic>
      <p:pic>
        <p:nvPicPr>
          <p:cNvPr id="5" name="цыпа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462" y="3671380"/>
            <a:ext cx="1750822" cy="2440392"/>
          </a:xfrm>
          <a:prstGeom prst="rect">
            <a:avLst/>
          </a:prstGeom>
        </p:spPr>
      </p:pic>
      <p:pic>
        <p:nvPicPr>
          <p:cNvPr id="6" name="утя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6" y="3356992"/>
            <a:ext cx="1609589" cy="2908527"/>
          </a:xfrm>
          <a:prstGeom prst="rect">
            <a:avLst/>
          </a:prstGeom>
        </p:spPr>
      </p:pic>
      <p:pic>
        <p:nvPicPr>
          <p:cNvPr id="7" name="утка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63368"/>
            <a:ext cx="1794870" cy="3243330"/>
          </a:xfrm>
          <a:prstGeom prst="rect">
            <a:avLst/>
          </a:prstGeom>
        </p:spPr>
      </p:pic>
      <p:pic>
        <p:nvPicPr>
          <p:cNvPr id="8" name="поп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21106"/>
          <a:stretch/>
        </p:blipFill>
        <p:spPr>
          <a:xfrm>
            <a:off x="1979712" y="3284984"/>
            <a:ext cx="2078092" cy="3314119"/>
          </a:xfrm>
          <a:prstGeom prst="rect">
            <a:avLst/>
          </a:prstGeom>
        </p:spPr>
      </p:pic>
      <p:pic>
        <p:nvPicPr>
          <p:cNvPr id="9" name="облако">
            <a:hlinkClick r:id="" action="ppaction://noaction">
              <a:snd r:embed="rId7" name="suction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11" y="1154551"/>
            <a:ext cx="2614481" cy="1554179"/>
          </a:xfrm>
          <a:prstGeom prst="rect">
            <a:avLst/>
          </a:prstGeom>
        </p:spPr>
      </p:pic>
      <p:pic>
        <p:nvPicPr>
          <p:cNvPr id="10" name="жуч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707" flipH="1">
            <a:off x="5268246" y="1204297"/>
            <a:ext cx="722957" cy="742924"/>
          </a:xfrm>
          <a:prstGeom prst="rect">
            <a:avLst/>
          </a:prstGeom>
        </p:spPr>
      </p:pic>
      <p:pic>
        <p:nvPicPr>
          <p:cNvPr id="11" name="одуван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9086"/>
          <a:stretch/>
        </p:blipFill>
        <p:spPr>
          <a:xfrm rot="21282309">
            <a:off x="6293166" y="3226194"/>
            <a:ext cx="1110125" cy="166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014" y="260648"/>
            <a:ext cx="5819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6600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FF6600"/>
                </a:solidFill>
                <a:latin typeface="Segoe Script" pitchFamily="66" charset="0"/>
                <a:cs typeface="MV Boli" pitchFamily="2" charset="0"/>
              </a:rPr>
              <a:t>оранжевого </a:t>
            </a:r>
            <a:r>
              <a:rPr lang="ru-RU" sz="2400" b="1" dirty="0">
                <a:solidFill>
                  <a:srgbClr val="FF6600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60" y="99999"/>
            <a:ext cx="2657549" cy="2304256"/>
          </a:xfrm>
          <a:prstGeom prst="rect">
            <a:avLst/>
          </a:prstGeom>
        </p:spPr>
      </p:pic>
      <p:pic>
        <p:nvPicPr>
          <p:cNvPr id="4" name="лиса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3284984"/>
            <a:ext cx="2304178" cy="2881546"/>
          </a:xfrm>
          <a:prstGeom prst="rect">
            <a:avLst/>
          </a:prstGeom>
        </p:spPr>
      </p:pic>
      <p:pic>
        <p:nvPicPr>
          <p:cNvPr id="5" name="мяч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17039" r="18043" b="14806"/>
          <a:stretch/>
        </p:blipFill>
        <p:spPr>
          <a:xfrm>
            <a:off x="3270664" y="2420888"/>
            <a:ext cx="1547131" cy="1547131"/>
          </a:xfrm>
          <a:prstGeom prst="rect">
            <a:avLst/>
          </a:prstGeom>
        </p:spPr>
      </p:pic>
      <p:pic>
        <p:nvPicPr>
          <p:cNvPr id="6" name="муо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7950" y="4799992"/>
            <a:ext cx="936026" cy="1366538"/>
          </a:xfrm>
          <a:prstGeom prst="rect">
            <a:avLst/>
          </a:prstGeom>
        </p:spPr>
      </p:pic>
      <p:pic>
        <p:nvPicPr>
          <p:cNvPr id="8" name="котя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3804" r="13214" b="6808"/>
          <a:stretch/>
        </p:blipFill>
        <p:spPr>
          <a:xfrm>
            <a:off x="6300192" y="3284984"/>
            <a:ext cx="2210799" cy="2664296"/>
          </a:xfrm>
          <a:prstGeom prst="rect">
            <a:avLst/>
          </a:prstGeom>
        </p:spPr>
      </p:pic>
      <p:pic>
        <p:nvPicPr>
          <p:cNvPr id="9" name="баб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94">
            <a:off x="899593" y="1196752"/>
            <a:ext cx="1800200" cy="1408853"/>
          </a:xfrm>
          <a:prstGeom prst="rect">
            <a:avLst/>
          </a:prstGeom>
        </p:spPr>
      </p:pic>
      <p:pic>
        <p:nvPicPr>
          <p:cNvPr id="10" name="бабкор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983" flipH="1">
            <a:off x="4315590" y="1065324"/>
            <a:ext cx="1885187" cy="1479872"/>
          </a:xfrm>
          <a:prstGeom prst="rect">
            <a:avLst/>
          </a:prstGeom>
        </p:spPr>
      </p:pic>
      <p:pic>
        <p:nvPicPr>
          <p:cNvPr id="11" name="апел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41" y="4668833"/>
            <a:ext cx="2592288" cy="19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5395" y="332656"/>
            <a:ext cx="495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/>
                </a:solidFill>
                <a:latin typeface="Segoe Script" pitchFamily="66" charset="0"/>
                <a:cs typeface="MV Boli" pitchFamily="2" charset="0"/>
              </a:rPr>
              <a:t>Найди друзей синего цвета </a:t>
            </a:r>
          </a:p>
        </p:txBody>
      </p:sp>
      <p:pic>
        <p:nvPicPr>
          <p:cNvPr id="5" name="вас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6" y="3789040"/>
            <a:ext cx="2016224" cy="2594209"/>
          </a:xfrm>
          <a:prstGeom prst="rect">
            <a:avLst/>
          </a:prstGeom>
        </p:spPr>
      </p:pic>
      <p:pic>
        <p:nvPicPr>
          <p:cNvPr id="6" name="бант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9105">
            <a:off x="2617948" y="2942062"/>
            <a:ext cx="870970" cy="667428"/>
          </a:xfrm>
          <a:prstGeom prst="rect">
            <a:avLst/>
          </a:prstGeom>
        </p:spPr>
      </p:pic>
      <p:pic>
        <p:nvPicPr>
          <p:cNvPr id="7" name="трактор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7671" r="8871"/>
          <a:stretch/>
        </p:blipFill>
        <p:spPr>
          <a:xfrm>
            <a:off x="0" y="3400522"/>
            <a:ext cx="4936756" cy="3666793"/>
          </a:xfrm>
          <a:prstGeom prst="rect">
            <a:avLst/>
          </a:prstGeom>
        </p:spPr>
      </p:pic>
      <p:pic>
        <p:nvPicPr>
          <p:cNvPr id="8" name="роза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58" y="4365104"/>
            <a:ext cx="1775898" cy="2360045"/>
          </a:xfrm>
          <a:prstGeom prst="rect">
            <a:avLst/>
          </a:prstGeom>
        </p:spPr>
      </p:pic>
      <p:pic>
        <p:nvPicPr>
          <p:cNvPr id="9" name="одуван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9086"/>
          <a:stretch/>
        </p:blipFill>
        <p:spPr>
          <a:xfrm rot="526282">
            <a:off x="5653305" y="4626231"/>
            <a:ext cx="1338089" cy="2007007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31" y="-1"/>
            <a:ext cx="2519639" cy="2381059"/>
          </a:xfrm>
          <a:prstGeom prst="rect">
            <a:avLst/>
          </a:prstGeom>
        </p:spPr>
      </p:pic>
      <p:pic>
        <p:nvPicPr>
          <p:cNvPr id="11" name="птич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3227" flipH="1">
            <a:off x="5330670" y="2195603"/>
            <a:ext cx="1525803" cy="1638317"/>
          </a:xfrm>
          <a:prstGeom prst="rect">
            <a:avLst/>
          </a:prstGeom>
        </p:spPr>
      </p:pic>
      <p:pic>
        <p:nvPicPr>
          <p:cNvPr id="12" name="змей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448" flipH="1">
            <a:off x="660675" y="420788"/>
            <a:ext cx="2811277" cy="2967048"/>
          </a:xfrm>
          <a:prstGeom prst="rect">
            <a:avLst/>
          </a:prstGeom>
        </p:spPr>
      </p:pic>
      <p:pic>
        <p:nvPicPr>
          <p:cNvPr id="14" name="птиц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292">
            <a:off x="3477506" y="990509"/>
            <a:ext cx="2203005" cy="1608193"/>
          </a:xfrm>
          <a:prstGeom prst="rect">
            <a:avLst/>
          </a:prstGeom>
        </p:spPr>
      </p:pic>
      <p:pic>
        <p:nvPicPr>
          <p:cNvPr id="16" name="красная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56" y="2547657"/>
            <a:ext cx="1317809" cy="14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5897" y="332656"/>
            <a:ext cx="527420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EACE3"/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rgbClr val="FEACE3"/>
                </a:solidFill>
                <a:latin typeface="Segoe Script" pitchFamily="66" charset="0"/>
                <a:cs typeface="MV Boli" pitchFamily="2" charset="0"/>
              </a:rPr>
              <a:t>розового </a:t>
            </a:r>
            <a:r>
              <a:rPr lang="ru-RU" sz="2400" b="1" dirty="0">
                <a:solidFill>
                  <a:srgbClr val="FEACE3"/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3" name="Рисунок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98" y="-99392"/>
            <a:ext cx="2717080" cy="2355873"/>
          </a:xfrm>
          <a:prstGeom prst="rect">
            <a:avLst/>
          </a:prstGeom>
        </p:spPr>
      </p:pic>
      <p:pic>
        <p:nvPicPr>
          <p:cNvPr id="4" name="миша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08" y="4529481"/>
            <a:ext cx="1688620" cy="2037602"/>
          </a:xfrm>
          <a:prstGeom prst="rect">
            <a:avLst/>
          </a:prstGeom>
        </p:spPr>
      </p:pic>
      <p:pic>
        <p:nvPicPr>
          <p:cNvPr id="5" name="баб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939">
            <a:off x="671941" y="1468009"/>
            <a:ext cx="1369051" cy="1071431"/>
          </a:xfrm>
          <a:prstGeom prst="rect">
            <a:avLst/>
          </a:prstGeom>
        </p:spPr>
      </p:pic>
      <p:pic>
        <p:nvPicPr>
          <p:cNvPr id="6" name="облако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11" y="958299"/>
            <a:ext cx="2614481" cy="1554179"/>
          </a:xfrm>
          <a:prstGeom prst="rect">
            <a:avLst/>
          </a:prstGeom>
        </p:spPr>
      </p:pic>
      <p:pic>
        <p:nvPicPr>
          <p:cNvPr id="7" name="фея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2580"/>
          <a:stretch/>
        </p:blipFill>
        <p:spPr>
          <a:xfrm rot="20815456">
            <a:off x="5576895" y="1335667"/>
            <a:ext cx="2052380" cy="2769119"/>
          </a:xfrm>
          <a:prstGeom prst="rect">
            <a:avLst/>
          </a:prstGeom>
        </p:spPr>
      </p:pic>
      <p:pic>
        <p:nvPicPr>
          <p:cNvPr id="9" name="софи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50" y="2676456"/>
            <a:ext cx="2673535" cy="3881710"/>
          </a:xfrm>
          <a:prstGeom prst="rect">
            <a:avLst/>
          </a:prstGeom>
        </p:spPr>
      </p:pic>
      <p:pic>
        <p:nvPicPr>
          <p:cNvPr id="10" name="мак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080" y="4521899"/>
            <a:ext cx="684611" cy="1829867"/>
          </a:xfrm>
          <a:prstGeom prst="rect">
            <a:avLst/>
          </a:prstGeom>
        </p:spPr>
      </p:pic>
      <p:pic>
        <p:nvPicPr>
          <p:cNvPr id="11" name="вас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332173"/>
            <a:ext cx="1542403" cy="1984559"/>
          </a:xfrm>
          <a:prstGeom prst="rect">
            <a:avLst/>
          </a:prstGeom>
        </p:spPr>
      </p:pic>
      <p:pic>
        <p:nvPicPr>
          <p:cNvPr id="12" name="кися">
            <a:hlinkClick r:id="" action="ppaction://noaction">
              <a:snd r:embed="rId3" name="chimes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549" y="4044089"/>
            <a:ext cx="1668803" cy="2468740"/>
          </a:xfrm>
          <a:prstGeom prst="rect">
            <a:avLst/>
          </a:prstGeom>
        </p:spPr>
      </p:pic>
      <p:pic>
        <p:nvPicPr>
          <p:cNvPr id="13" name="облако">
            <a:hlinkClick r:id="" action="ppaction://noaction">
              <a:snd r:embed="rId6" name="suction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0" y="2352981"/>
            <a:ext cx="2020789" cy="12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8647" y="332656"/>
            <a:ext cx="532870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  <a:cs typeface="MV Boli" pitchFamily="2" charset="0"/>
              </a:rPr>
              <a:t>Найди друзей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  <a:cs typeface="MV Boli" pitchFamily="2" charset="0"/>
              </a:rPr>
              <a:t>голубого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  <a:cs typeface="MV Boli" pitchFamily="2" charset="0"/>
              </a:rPr>
              <a:t>цвета </a:t>
            </a:r>
          </a:p>
        </p:txBody>
      </p:sp>
      <p:pic>
        <p:nvPicPr>
          <p:cNvPr id="4" name="щен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r="14188" b="3200"/>
          <a:stretch/>
        </p:blipFill>
        <p:spPr>
          <a:xfrm flipH="1">
            <a:off x="5798422" y="4160374"/>
            <a:ext cx="1707392" cy="2091555"/>
          </a:xfrm>
          <a:prstGeom prst="rect">
            <a:avLst/>
          </a:prstGeom>
        </p:spPr>
      </p:pic>
      <p:pic>
        <p:nvPicPr>
          <p:cNvPr id="5" name="утя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542" y="3944024"/>
            <a:ext cx="1377744" cy="2489583"/>
          </a:xfrm>
          <a:prstGeom prst="rect">
            <a:avLst/>
          </a:prstGeom>
        </p:spPr>
      </p:pic>
      <p:pic>
        <p:nvPicPr>
          <p:cNvPr id="7" name="зая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65" y="3719877"/>
            <a:ext cx="2003138" cy="2713730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1" y="0"/>
            <a:ext cx="2266497" cy="2249993"/>
          </a:xfrm>
          <a:prstGeom prst="rect">
            <a:avLst/>
          </a:prstGeom>
        </p:spPr>
      </p:pic>
      <p:pic>
        <p:nvPicPr>
          <p:cNvPr id="10" name="крош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9231" r="18828"/>
          <a:stretch/>
        </p:blipFill>
        <p:spPr>
          <a:xfrm>
            <a:off x="179512" y="3545824"/>
            <a:ext cx="1882065" cy="3038497"/>
          </a:xfrm>
          <a:prstGeom prst="rect">
            <a:avLst/>
          </a:prstGeom>
        </p:spPr>
      </p:pic>
      <p:pic>
        <p:nvPicPr>
          <p:cNvPr id="11" name="шар1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42949">
            <a:off x="2323433" y="1578507"/>
            <a:ext cx="1266462" cy="3105786"/>
          </a:xfrm>
          <a:prstGeom prst="rect">
            <a:avLst/>
          </a:prstGeom>
        </p:spPr>
      </p:pic>
      <p:pic>
        <p:nvPicPr>
          <p:cNvPr id="13" name="шар2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74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63726">
            <a:off x="4064246" y="934768"/>
            <a:ext cx="1438900" cy="3290759"/>
          </a:xfrm>
          <a:prstGeom prst="rect">
            <a:avLst/>
          </a:prstGeom>
        </p:spPr>
      </p:pic>
      <p:pic>
        <p:nvPicPr>
          <p:cNvPr id="14" name="солн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7791">
            <a:off x="27949" y="763641"/>
            <a:ext cx="2201396" cy="2000775"/>
          </a:xfrm>
          <a:prstGeom prst="rect">
            <a:avLst/>
          </a:prstGeom>
        </p:spPr>
      </p:pic>
      <p:pic>
        <p:nvPicPr>
          <p:cNvPr id="9" name="зонт">
            <a:hlinkClick r:id="" action="ppaction://noaction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23946">
            <a:off x="6201005" y="2228908"/>
            <a:ext cx="2677832" cy="2217667"/>
          </a:xfrm>
          <a:prstGeom prst="rect">
            <a:avLst/>
          </a:prstGeom>
        </p:spPr>
      </p:pic>
      <p:pic>
        <p:nvPicPr>
          <p:cNvPr id="15" name="одуван">
            <a:hlinkClick r:id="" action="ppaction://noaction">
              <a:snd r:embed="rId2" name="suction.wav"/>
            </a:hlinkClick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9086"/>
          <a:stretch/>
        </p:blipFill>
        <p:spPr>
          <a:xfrm rot="526282">
            <a:off x="7651016" y="4451073"/>
            <a:ext cx="1338089" cy="20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2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76</Words>
  <Application>Microsoft Office PowerPoint</Application>
  <PresentationFormat>Экран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MV Boli</vt:lpstr>
      <vt:lpstr>Segoe Script</vt:lpstr>
      <vt:lpstr>var(--bs-font-sans-serif)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Валентина Царапкина</cp:lastModifiedBy>
  <cp:revision>159</cp:revision>
  <dcterms:created xsi:type="dcterms:W3CDTF">2010-04-23T03:00:43Z</dcterms:created>
  <dcterms:modified xsi:type="dcterms:W3CDTF">2023-09-30T16:46:32Z</dcterms:modified>
</cp:coreProperties>
</file>